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1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42.xml" ContentType="application/vnd.openxmlformats-officedocument.presentationml.tags+xml"/>
  <Override PartName="/ppt/tags/tag3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3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3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30.xml" ContentType="application/vnd.openxmlformats-officedocument.presentationml.tags+xml"/>
  <Override PartName="/ppt/tags/tag37.xml" ContentType="application/vnd.openxmlformats-officedocument.presentationml.tags+xml"/>
  <Override PartName="/ppt/tags/tag43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4.xml" ContentType="application/vnd.openxmlformats-officedocument.presentationml.tags+xml"/>
  <Override PartName="/ppt/tags/tag39.xml" ContentType="application/vnd.openxmlformats-officedocument.presentationml.tags+xml"/>
  <Override PartName="/docProps/custom.xml" ContentType="application/vnd.openxmlformats-officedocument.custom-properties+xml"/>
  <Override PartName="/ppt/tags/tag3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6"/>
  </p:notesMasterIdLst>
  <p:sldIdLst>
    <p:sldId id="256" r:id="rId3"/>
    <p:sldId id="257" r:id="rId4"/>
    <p:sldId id="259" r:id="rId5"/>
    <p:sldId id="269" r:id="rId6"/>
    <p:sldId id="268" r:id="rId7"/>
    <p:sldId id="286" r:id="rId8"/>
    <p:sldId id="276" r:id="rId9"/>
    <p:sldId id="266" r:id="rId10"/>
    <p:sldId id="272" r:id="rId11"/>
    <p:sldId id="273" r:id="rId12"/>
    <p:sldId id="280" r:id="rId13"/>
    <p:sldId id="285" r:id="rId14"/>
    <p:sldId id="284" r:id="rId15"/>
  </p:sldIdLst>
  <p:sldSz cx="12192000" cy="6858000"/>
  <p:notesSz cx="6858000" cy="9144000"/>
  <p:embeddedFontLst>
    <p:embeddedFont>
      <p:font typeface="微软雅黑" panose="020B0503020204020204" pitchFamily="34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Wingdings 2" panose="05020102010507070707" pitchFamily="18" charset="2"/>
      <p:regular r:id="rId25"/>
    </p:embeddedFont>
    <p:embeddedFont>
      <p:font typeface="微軟正黑體" panose="020B0604030504040204" pitchFamily="34" charset="-120"/>
      <p:regular r:id="rId26"/>
      <p:bold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9140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81360" autoAdjust="0"/>
  </p:normalViewPr>
  <p:slideViewPr>
    <p:cSldViewPr snapToGrid="0" showGuides="1">
      <p:cViewPr varScale="1">
        <p:scale>
          <a:sx n="69" d="100"/>
          <a:sy n="69" d="100"/>
        </p:scale>
        <p:origin x="859" y="77"/>
      </p:cViewPr>
      <p:guideLst>
        <p:guide orient="horz" pos="219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gs" Target="tags/tag1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20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014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1. </a:t>
            </a:r>
            <a:r>
              <a:rPr lang="zh-TW" altLang="en-US" dirty="0"/>
              <a:t>答案</a:t>
            </a:r>
            <a:r>
              <a:rPr lang="en-US" altLang="zh-TW" dirty="0"/>
              <a:t>︰B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2. </a:t>
            </a:r>
            <a:r>
              <a:rPr lang="zh-TW" altLang="en-US" dirty="0"/>
              <a:t>答案</a:t>
            </a:r>
            <a:r>
              <a:rPr lang="en-US" altLang="zh-TW" dirty="0"/>
              <a:t>︰C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3. </a:t>
            </a:r>
            <a:r>
              <a:rPr lang="zh-TW" altLang="en-US" dirty="0"/>
              <a:t>答案</a:t>
            </a:r>
            <a:r>
              <a:rPr lang="en-US" altLang="zh-TW" dirty="0"/>
              <a:t>︰A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885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1. </a:t>
            </a:r>
            <a:r>
              <a:rPr lang="zh-TW" altLang="en-US" dirty="0"/>
              <a:t>答案</a:t>
            </a:r>
            <a:r>
              <a:rPr lang="en-US" altLang="zh-TW" dirty="0"/>
              <a:t>︰B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2. </a:t>
            </a:r>
            <a:r>
              <a:rPr lang="zh-TW" altLang="en-US" dirty="0"/>
              <a:t>答案</a:t>
            </a:r>
            <a:r>
              <a:rPr lang="en-US" altLang="zh-TW" dirty="0"/>
              <a:t>︰C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3. </a:t>
            </a:r>
            <a:r>
              <a:rPr lang="zh-TW" altLang="en-US" dirty="0"/>
              <a:t>答案</a:t>
            </a:r>
            <a:r>
              <a:rPr lang="en-US" altLang="zh-TW" dirty="0"/>
              <a:t>︰A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285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参考数据</a:t>
            </a:r>
            <a:r>
              <a:rPr lang="en-US" altLang="zh-TW" dirty="0"/>
              <a:t>︰</a:t>
            </a:r>
            <a:r>
              <a:rPr lang="zh-CN" altLang="en-US" dirty="0"/>
              <a:t>教育局教育多媒体，</a:t>
            </a:r>
            <a:r>
              <a:rPr lang="en-US" altLang="zh-CN" dirty="0"/>
              <a:t>《【</a:t>
            </a:r>
            <a:r>
              <a:rPr lang="zh-CN" altLang="en-US" dirty="0"/>
              <a:t>周</a:t>
            </a:r>
            <a:r>
              <a:rPr lang="en-US" altLang="zh-CN" dirty="0"/>
              <a:t>】</a:t>
            </a:r>
            <a:r>
              <a:rPr lang="zh-CN" altLang="en-US" dirty="0"/>
              <a:t>烽火戏诸侯</a:t>
            </a:r>
            <a:r>
              <a:rPr lang="en-US" altLang="zh-CN" dirty="0"/>
              <a:t>》</a:t>
            </a: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00:00-01:50</a:t>
            </a: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https://emm.edcity.hk/media/1_05linzt9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49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2674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502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944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678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0388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839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4819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68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147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685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237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4658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1028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408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/>
              <a:t>单击图标以新增图片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2151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9388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064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42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484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8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8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402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28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/>
              <a:t>单击图标以新增图片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204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893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6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2026/6/9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65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media3.m4a"/><Relationship Id="rId7" Type="http://schemas.openxmlformats.org/officeDocument/2006/relationships/image" Target="../media/image18.png"/><Relationship Id="rId2" Type="http://schemas.microsoft.com/office/2007/relationships/media" Target="../media/media3.m4a"/><Relationship Id="rId1" Type="http://schemas.openxmlformats.org/officeDocument/2006/relationships/tags" Target="../tags/tag43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slideLayout" Target="../slideLayouts/slideLayout16.xml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34" Type="http://schemas.openxmlformats.org/officeDocument/2006/relationships/image" Target="../media/image10.sv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image" Target="../media/image9.png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29" Type="http://schemas.openxmlformats.org/officeDocument/2006/relationships/image" Target="../media/image5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32" Type="http://schemas.openxmlformats.org/officeDocument/2006/relationships/image" Target="../media/image8.sv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image" Target="../media/image4.png"/><Relationship Id="rId36" Type="http://schemas.openxmlformats.org/officeDocument/2006/relationships/image" Target="../media/image12.sv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31" Type="http://schemas.openxmlformats.org/officeDocument/2006/relationships/image" Target="../media/image7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notesSlide" Target="../notesSlides/notesSlide1.xml"/><Relationship Id="rId30" Type="http://schemas.openxmlformats.org/officeDocument/2006/relationships/image" Target="../media/image6.svg"/><Relationship Id="rId35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acurrent.com/hk/story/24401/restoration-the-great-wall-of-chin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2609925" y="652183"/>
            <a:ext cx="7328535" cy="355981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07230" y="1752675"/>
            <a:ext cx="7390130" cy="135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内地专家教师话你知系列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︰</a:t>
            </a:r>
            <a:endParaRPr lang="en-US" altLang="zh-CN" sz="40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algn="ctr"/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从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修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建万里长城看国家安全 </a:t>
            </a:r>
          </a:p>
        </p:txBody>
      </p:sp>
      <p:pic>
        <p:nvPicPr>
          <p:cNvPr id="14" name="图片 13" descr="renw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460" y="1808843"/>
            <a:ext cx="1842135" cy="183832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70A910B-B5AB-4F1A-902F-3A93198C8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3" y="1435259"/>
            <a:ext cx="2392949" cy="23986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542208" y="847495"/>
            <a:ext cx="7119081" cy="47155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670425" y="973455"/>
            <a:ext cx="6725920" cy="47155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331334" y="648335"/>
            <a:ext cx="7429687" cy="5133340"/>
          </a:xfrm>
          <a:prstGeom prst="roundRect">
            <a:avLst/>
          </a:prstGeom>
          <a:ln>
            <a:gradFill>
              <a:gsLst>
                <a:gs pos="0">
                  <a:srgbClr val="9996EF"/>
                </a:gs>
                <a:gs pos="100000">
                  <a:srgbClr val="38FAD7"/>
                </a:gs>
              </a:gsLst>
              <a:lin ang="174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25120" y="1388327"/>
            <a:ext cx="65532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这个故事告诉我们，烽火台的火把是「紧急警报信号」，是用来传递真实危险，守护大家的，绝对不能随便乱用。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indent="0" algn="just" fontAlgn="auto"/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indent="0" algn="just" fontAlgn="auto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不然，它在关键时候就会失去作用，危害大家的安全。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FBFDEB-DA76-47EE-8A1A-000E370850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DB365B2A-6AB6-411D-81AD-AAEBEC3852A2}"/>
              </a:ext>
            </a:extLst>
          </p:cNvPr>
          <p:cNvSpPr txBox="1"/>
          <p:nvPr/>
        </p:nvSpPr>
        <p:spPr>
          <a:xfrm>
            <a:off x="430978" y="877802"/>
            <a:ext cx="2962275" cy="510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明历史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聆听故事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5DC04AA-5F81-408F-AFB1-038F51883B1E}"/>
              </a:ext>
            </a:extLst>
          </p:cNvPr>
          <p:cNvSpPr/>
          <p:nvPr/>
        </p:nvSpPr>
        <p:spPr>
          <a:xfrm>
            <a:off x="227679" y="1809669"/>
            <a:ext cx="4068042" cy="3569156"/>
          </a:xfrm>
          <a:custGeom>
            <a:avLst/>
            <a:gdLst/>
            <a:ahLst/>
            <a:cxnLst/>
            <a:rect l="l" t="t" r="r" b="b"/>
            <a:pathLst>
              <a:path w="4814543" h="4144519">
                <a:moveTo>
                  <a:pt x="0" y="0"/>
                </a:moveTo>
                <a:lnTo>
                  <a:pt x="4814544" y="0"/>
                </a:lnTo>
                <a:lnTo>
                  <a:pt x="4814544" y="4144519"/>
                </a:lnTo>
                <a:lnTo>
                  <a:pt x="0" y="4144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0"/>
    </mc:Choice>
    <mc:Fallback xmlns="">
      <p:transition spd="slow" advTm="25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789737" y="590754"/>
            <a:ext cx="79216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latin typeface="+mn-ea"/>
              </a:rPr>
              <a:t> </a:t>
            </a:r>
            <a:r>
              <a:rPr lang="zh-CN" altLang="en-US" sz="2600" dirty="0">
                <a:latin typeface="+mn-ea"/>
              </a:rPr>
              <a:t>💡</a:t>
            </a:r>
            <a:r>
              <a:rPr lang="zh-CN" altLang="en-US" sz="2600" b="1" dirty="0">
                <a:latin typeface="+mn-ea"/>
                <a:cs typeface="微软雅黑" panose="020B0503020204020204" charset="-122"/>
              </a:rPr>
              <a:t>想一想</a:t>
            </a:r>
            <a:r>
              <a:rPr lang="en-US" altLang="zh-TW" sz="2600" b="1" dirty="0">
                <a:latin typeface="+mn-ea"/>
                <a:cs typeface="微软雅黑" panose="020B0503020204020204" charset="-122"/>
              </a:rPr>
              <a:t>︰</a:t>
            </a:r>
            <a:r>
              <a:rPr lang="zh-CN" altLang="en-US" sz="2600" b="1" dirty="0">
                <a:latin typeface="+mn-ea"/>
                <a:cs typeface="微软雅黑" panose="020B0503020204020204" charset="-122"/>
              </a:rPr>
              <a:t>长城为什么能守护我们的国家安全</a:t>
            </a:r>
            <a:r>
              <a:rPr lang="zh-TW" altLang="en-US" sz="2600" b="1" dirty="0">
                <a:latin typeface="+mn-ea"/>
                <a:cs typeface="微软雅黑" panose="020B0503020204020204" charset="-122"/>
              </a:rPr>
              <a:t>？</a:t>
            </a:r>
            <a:endParaRPr lang="en-US" altLang="zh-TW" sz="2600" b="1" dirty="0">
              <a:latin typeface="+mn-ea"/>
              <a:cs typeface="微软雅黑" panose="020B0503020204020204" charset="-122"/>
            </a:endParaRPr>
          </a:p>
          <a:p>
            <a:r>
              <a:rPr lang="en-US" altLang="zh-CN" sz="2600" b="1" dirty="0">
                <a:latin typeface="+mn-ea"/>
                <a:cs typeface="微软雅黑" panose="020B0503020204020204" charset="-122"/>
              </a:rPr>
              <a:t>     </a:t>
            </a:r>
            <a:r>
              <a:rPr lang="zh-CN" altLang="en-US" sz="2600" b="1" dirty="0">
                <a:latin typeface="+mn-ea"/>
                <a:cs typeface="微软雅黑" panose="020B0503020204020204" charset="-122"/>
              </a:rPr>
              <a:t>请完成以</a:t>
            </a:r>
            <a:r>
              <a:rPr lang="zh-TW" altLang="en-US" sz="2600" b="1" dirty="0">
                <a:latin typeface="+mn-ea"/>
                <a:cs typeface="微软雅黑" panose="020B0503020204020204" charset="-122"/>
              </a:rPr>
              <a:t>下的连线</a:t>
            </a:r>
            <a:r>
              <a:rPr lang="zh-CN" altLang="en-US" sz="2600" b="1" dirty="0">
                <a:latin typeface="+mn-ea"/>
                <a:cs typeface="微软雅黑" panose="020B0503020204020204" charset="-122"/>
              </a:rPr>
              <a:t>题。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6967" y="794815"/>
            <a:ext cx="2962275" cy="4844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3.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懂安全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守护家园</a:t>
            </a:r>
          </a:p>
        </p:txBody>
      </p:sp>
      <p:cxnSp>
        <p:nvCxnSpPr>
          <p:cNvPr id="9" name="直接连接符 8"/>
          <p:cNvCxnSpPr>
            <a:cxnSpLocks/>
          </p:cNvCxnSpPr>
          <p:nvPr/>
        </p:nvCxnSpPr>
        <p:spPr>
          <a:xfrm flipV="1">
            <a:off x="4783298" y="2375188"/>
            <a:ext cx="2983315" cy="1633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cxnSpLocks/>
          </p:cNvCxnSpPr>
          <p:nvPr/>
        </p:nvCxnSpPr>
        <p:spPr>
          <a:xfrm>
            <a:off x="4803709" y="2375188"/>
            <a:ext cx="2962904" cy="1722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/>
        </p:nvCxnSpPr>
        <p:spPr>
          <a:xfrm>
            <a:off x="4780559" y="5371083"/>
            <a:ext cx="30585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22" y="1852295"/>
            <a:ext cx="3009900" cy="40474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961776" y="2273786"/>
            <a:ext cx="453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敌楼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889749" y="3876040"/>
            <a:ext cx="461665" cy="5547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/>
              <a:t>城墙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889749" y="4840957"/>
            <a:ext cx="461665" cy="7978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/>
              <a:t>烽火</a:t>
            </a:r>
            <a:r>
              <a:rPr lang="zh-TW" altLang="en-US" b="1" dirty="0"/>
              <a:t>台</a:t>
            </a:r>
            <a:endParaRPr lang="zh-CN" altLang="en-US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156869A-8B7D-40D4-8445-B9611BC74A92}"/>
              </a:ext>
            </a:extLst>
          </p:cNvPr>
          <p:cNvSpPr/>
          <p:nvPr/>
        </p:nvSpPr>
        <p:spPr>
          <a:xfrm>
            <a:off x="7853101" y="2060143"/>
            <a:ext cx="3175000" cy="798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HK" sz="2400" b="1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挡住敌人</a:t>
            </a:r>
            <a:r>
              <a:rPr lang="zh-TW" altLang="en-US" sz="2400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CN" altLang="zh-HK" sz="2400" b="1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保护家园</a:t>
            </a:r>
            <a:endParaRPr lang="zh-TW" altLang="zh-HK" sz="2400" kern="1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4A14D76-ACDC-42CE-98DB-20AE92E8B658}"/>
              </a:ext>
            </a:extLst>
          </p:cNvPr>
          <p:cNvSpPr/>
          <p:nvPr/>
        </p:nvSpPr>
        <p:spPr>
          <a:xfrm>
            <a:off x="7853101" y="3596898"/>
            <a:ext cx="3256643" cy="798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站得高，及早发现敌人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1A63067-F902-4A53-B2D4-528080DE1D7D}"/>
              </a:ext>
            </a:extLst>
          </p:cNvPr>
          <p:cNvSpPr/>
          <p:nvPr/>
        </p:nvSpPr>
        <p:spPr>
          <a:xfrm>
            <a:off x="7893923" y="4999880"/>
            <a:ext cx="3175000" cy="798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传递军事情报</a:t>
            </a:r>
            <a:endParaRPr lang="zh-TW" altLang="zh-HK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787E848-D2C5-4AB0-A928-DD6C3DC22D65}"/>
              </a:ext>
            </a:extLst>
          </p:cNvPr>
          <p:cNvSpPr txBox="1"/>
          <p:nvPr/>
        </p:nvSpPr>
        <p:spPr>
          <a:xfrm>
            <a:off x="1918336" y="5936868"/>
            <a:ext cx="2841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/>
              <a:t>图片由</a:t>
            </a:r>
            <a:r>
              <a:rPr lang="en-US" altLang="zh-TW" sz="1200" dirty="0"/>
              <a:t>AI</a:t>
            </a:r>
            <a:r>
              <a:rPr lang="zh-TW" altLang="en-US" sz="1200" dirty="0"/>
              <a:t>生成</a:t>
            </a:r>
            <a:endParaRPr lang="zh-HK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98145" y="878591"/>
            <a:ext cx="3416740" cy="454768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4.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爱中华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保育长城</a:t>
            </a:r>
            <a:endParaRPr lang="zh-CN" altLang="en-US" sz="2400" b="1" dirty="0">
              <a:solidFill>
                <a:schemeClr val="bg1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437222-50B0-4B1A-82DA-010DEE3AF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40" y="1700805"/>
            <a:ext cx="11024959" cy="1189660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情境题</a:t>
            </a:r>
            <a:r>
              <a:rPr lang="en-US" altLang="zh-TW" sz="2400" dirty="0">
                <a:solidFill>
                  <a:schemeClr val="tx1"/>
                </a:solidFill>
              </a:rPr>
              <a:t>︰</a:t>
            </a:r>
            <a:r>
              <a:rPr lang="zh-TW" altLang="en-US" sz="2400" dirty="0">
                <a:solidFill>
                  <a:schemeClr val="tx1"/>
                </a:solidFill>
              </a:rPr>
              <a:t>你和家人到长城旅游时遇到以下情况的话，会有何感受？你会有何行动？谈谈你的看法。</a:t>
            </a:r>
            <a:endParaRPr lang="zh-HK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E1A5C89-FD77-4C51-B1F7-0846E83D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165" y="2890465"/>
            <a:ext cx="5720970" cy="30157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F9355AB-43FA-45EE-A390-54FA0DF590AF}"/>
              </a:ext>
            </a:extLst>
          </p:cNvPr>
          <p:cNvSpPr txBox="1"/>
          <p:nvPr/>
        </p:nvSpPr>
        <p:spPr>
          <a:xfrm>
            <a:off x="7574111" y="5629249"/>
            <a:ext cx="123902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/>
              <a:t>图片由</a:t>
            </a:r>
            <a:r>
              <a:rPr lang="en-US" altLang="zh-TW" sz="1200" dirty="0"/>
              <a:t>AI</a:t>
            </a:r>
            <a:r>
              <a:rPr lang="zh-TW" altLang="en-US" sz="1200" dirty="0"/>
              <a:t>生成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7869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218430" y="671830"/>
            <a:ext cx="6368415" cy="51092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gradFill>
              <a:gsLst>
                <a:gs pos="0">
                  <a:srgbClr val="9996EF"/>
                </a:gs>
                <a:gs pos="100000">
                  <a:srgbClr val="38FAD7"/>
                </a:gs>
              </a:gsLst>
              <a:lin ang="174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485130" y="973455"/>
            <a:ext cx="5867400" cy="45065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sym typeface="+mn-ea"/>
              </a:rPr>
              <a:t>               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19356" y="986434"/>
            <a:ext cx="5566562" cy="4373055"/>
          </a:xfrm>
          <a:prstGeom prst="rect">
            <a:avLst/>
          </a:prstGeom>
          <a:noFill/>
          <a:ln w="28575" cmpd="dbl">
            <a:noFill/>
            <a:prstDash val="sysDot"/>
          </a:ln>
        </p:spPr>
        <p:txBody>
          <a:bodyPr wrap="square" rtlCol="0">
            <a:noAutofit/>
          </a:bodyPr>
          <a:lstStyle/>
          <a:p>
            <a:endParaRPr lang="zh-CN" altLang="en-US" sz="2800" dirty="0"/>
          </a:p>
          <a:p>
            <a:r>
              <a:rPr lang="zh-CN" altLang="en-US" sz="2800" dirty="0"/>
              <a:t>万里长城是古代的安全屏障，</a:t>
            </a:r>
            <a:endParaRPr lang="en-US" altLang="zh-CN" sz="2800" dirty="0"/>
          </a:p>
          <a:p>
            <a:r>
              <a:rPr lang="zh-CN" altLang="en-US" sz="2800" dirty="0"/>
              <a:t>它告诉我们：</a:t>
            </a:r>
            <a:endParaRPr lang="en-US" altLang="zh-CN" sz="2800" dirty="0"/>
          </a:p>
          <a:p>
            <a:r>
              <a:rPr lang="zh-CN" altLang="en-US" sz="2800" dirty="0">
                <a:solidFill>
                  <a:srgbClr val="002060"/>
                </a:solidFill>
              </a:rPr>
              <a:t>国家安全，就是国土安稳、</a:t>
            </a:r>
            <a:endParaRPr lang="en-US" altLang="zh-CN" sz="2800" dirty="0">
              <a:solidFill>
                <a:srgbClr val="002060"/>
              </a:solidFill>
            </a:endParaRPr>
          </a:p>
          <a:p>
            <a:r>
              <a:rPr lang="zh-CN" altLang="en-US" sz="2800" dirty="0">
                <a:solidFill>
                  <a:srgbClr val="002060"/>
                </a:solidFill>
              </a:rPr>
              <a:t>人民平安。</a:t>
            </a:r>
          </a:p>
          <a:p>
            <a:r>
              <a:rPr lang="zh-CN" altLang="en-US" sz="2800" dirty="0">
                <a:solidFill>
                  <a:schemeClr val="tx1"/>
                </a:solidFill>
              </a:rPr>
              <a:t>今天的我们，虽然不用</a:t>
            </a:r>
            <a:r>
              <a:rPr lang="zh-TW" altLang="en-US" sz="2800" dirty="0">
                <a:solidFill>
                  <a:schemeClr val="tx1"/>
                </a:solidFill>
              </a:rPr>
              <a:t>再</a:t>
            </a:r>
            <a:r>
              <a:rPr lang="zh-CN" altLang="en-US" sz="2800" dirty="0">
                <a:solidFill>
                  <a:schemeClr val="tx1"/>
                </a:solidFill>
              </a:rPr>
              <a:t>修</a:t>
            </a:r>
            <a:r>
              <a:rPr lang="zh-TW" altLang="en-US" sz="2800" dirty="0">
                <a:solidFill>
                  <a:schemeClr val="tx1"/>
                </a:solidFill>
              </a:rPr>
              <a:t>建</a:t>
            </a:r>
            <a:r>
              <a:rPr lang="zh-CN" altLang="en-US" sz="2800" dirty="0">
                <a:solidFill>
                  <a:schemeClr val="tx1"/>
                </a:solidFill>
              </a:rPr>
              <a:t>长城，却能从长城体会守护家国的责任：</a:t>
            </a:r>
          </a:p>
          <a:p>
            <a:r>
              <a:rPr lang="zh-CN" altLang="en-US" sz="2800" dirty="0">
                <a:solidFill>
                  <a:srgbClr val="002060"/>
                </a:solidFill>
              </a:rPr>
              <a:t>爱祖国，守家园，</a:t>
            </a:r>
            <a:endParaRPr lang="en-US" altLang="zh-CN" sz="2800" dirty="0">
              <a:solidFill>
                <a:srgbClr val="002060"/>
              </a:solidFill>
            </a:endParaRPr>
          </a:p>
          <a:p>
            <a:r>
              <a:rPr lang="zh-CN" altLang="en-US" sz="2800" dirty="0">
                <a:solidFill>
                  <a:srgbClr val="002060"/>
                </a:solidFill>
              </a:rPr>
              <a:t>懂安全，护和平</a:t>
            </a:r>
            <a:r>
              <a:rPr lang="zh-TW" altLang="en-US" sz="2800" dirty="0">
                <a:solidFill>
                  <a:schemeClr val="tx1"/>
                </a:solidFill>
              </a:rPr>
              <a:t>。</a:t>
            </a:r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4174" y="2034668"/>
            <a:ext cx="4457650" cy="3278112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7416063" y="322580"/>
            <a:ext cx="682625" cy="615950"/>
          </a:xfrm>
          <a:prstGeom prst="ellipse">
            <a:avLst/>
          </a:prstGeom>
          <a:gradFill>
            <a:gsLst>
              <a:gs pos="0">
                <a:srgbClr val="FFF386"/>
              </a:gs>
              <a:gs pos="94805">
                <a:srgbClr val="A2B030"/>
              </a:gs>
              <a:gs pos="49000">
                <a:srgbClr val="FFC339"/>
              </a:gs>
            </a:gsLst>
            <a:lin ang="27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总</a:t>
            </a:r>
          </a:p>
        </p:txBody>
      </p:sp>
      <p:sp>
        <p:nvSpPr>
          <p:cNvPr id="6" name="椭圆 5"/>
          <p:cNvSpPr/>
          <p:nvPr/>
        </p:nvSpPr>
        <p:spPr>
          <a:xfrm>
            <a:off x="8136108" y="322580"/>
            <a:ext cx="682625" cy="615950"/>
          </a:xfrm>
          <a:prstGeom prst="ellipse">
            <a:avLst/>
          </a:prstGeom>
          <a:gradFill>
            <a:gsLst>
              <a:gs pos="0">
                <a:srgbClr val="FFDA32"/>
              </a:gs>
              <a:gs pos="100000">
                <a:srgbClr val="EA2768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/>
              <a:t>结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072E11-6585-41CE-89A8-7A6AF64026B7}"/>
              </a:ext>
            </a:extLst>
          </p:cNvPr>
          <p:cNvSpPr txBox="1"/>
          <p:nvPr/>
        </p:nvSpPr>
        <p:spPr>
          <a:xfrm>
            <a:off x="3602800" y="5037468"/>
            <a:ext cx="123902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/>
              <a:t>图片由</a:t>
            </a:r>
            <a:r>
              <a:rPr lang="en-US" altLang="zh-TW" sz="1200" dirty="0"/>
              <a:t>AI</a:t>
            </a:r>
            <a:r>
              <a:rPr lang="zh-TW" altLang="en-US" sz="1200" dirty="0"/>
              <a:t>生成</a:t>
            </a:r>
            <a:endParaRPr lang="zh-HK" altLang="en-US" sz="1200" dirty="0"/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B1155782-CD28-467F-B127-88AC743E4EE7}"/>
              </a:ext>
            </a:extLst>
          </p:cNvPr>
          <p:cNvSpPr txBox="1"/>
          <p:nvPr/>
        </p:nvSpPr>
        <p:spPr>
          <a:xfrm>
            <a:off x="398145" y="878591"/>
            <a:ext cx="3416740" cy="454768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4.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爱中华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保育长城</a:t>
            </a:r>
            <a:endParaRPr lang="zh-CN" altLang="en-US" sz="2400" b="1" dirty="0">
              <a:solidFill>
                <a:schemeClr val="bg1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FBC86D-4FE2-4EDA-BAF7-19685ACA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72" y="4081462"/>
            <a:ext cx="1366054" cy="13607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05553" y="844133"/>
            <a:ext cx="2969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dirty="0"/>
              <a:t>学习</a:t>
            </a:r>
            <a:r>
              <a:rPr lang="zh-TW" altLang="en-US" sz="4800" b="1" dirty="0"/>
              <a:t>目标</a:t>
            </a:r>
            <a:endParaRPr lang="zh-CN" altLang="en-US" sz="4800" b="1" dirty="0"/>
          </a:p>
        </p:txBody>
      </p:sp>
      <p:pic>
        <p:nvPicPr>
          <p:cNvPr id="6" name="图片 5" descr="renw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745" y="0"/>
            <a:ext cx="1678602" cy="16751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1B38392-55E3-4CCC-8302-C97335A312E8}"/>
              </a:ext>
            </a:extLst>
          </p:cNvPr>
          <p:cNvSpPr txBox="1"/>
          <p:nvPr/>
        </p:nvSpPr>
        <p:spPr>
          <a:xfrm>
            <a:off x="467548" y="1903245"/>
            <a:ext cx="11052100" cy="2958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3200" dirty="0"/>
              <a:t>配合小学人文科小二学习主题</a:t>
            </a:r>
            <a:r>
              <a:rPr lang="en-US" altLang="zh-TW" sz="3200" dirty="0"/>
              <a:t>2.7</a:t>
            </a:r>
            <a:r>
              <a:rPr lang="zh-TW" altLang="en-US" sz="3200" dirty="0"/>
              <a:t>国家的故事，让学生透过修建万里长城的历史故事，明白保障国家安全的重要</a:t>
            </a:r>
            <a:endParaRPr lang="en-US" altLang="zh-TW" sz="3200" dirty="0"/>
          </a:p>
          <a:p>
            <a:pPr marL="342900" marR="0" lvl="0" indent="-3429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3200" dirty="0"/>
              <a:t>了解</a:t>
            </a:r>
            <a:r>
              <a:rPr lang="zh-CN" altLang="en-US" sz="3200" dirty="0"/>
              <a:t>长城是古代守护国家安全的重要防御工程</a:t>
            </a:r>
            <a:endParaRPr lang="en-US" altLang="zh-CN" sz="3200" dirty="0"/>
          </a:p>
          <a:p>
            <a:pPr marL="342900" marR="0" lvl="0" indent="-3429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200" dirty="0"/>
              <a:t>明白古今守护国家安全的核心是保障百姓安稳生活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雪地上&#10;&#10;中度可信度描述已自动生成"/>
          <p:cNvPicPr>
            <a:picLocks noChangeAspect="1"/>
          </p:cNvPicPr>
          <p:nvPr/>
        </p:nvPicPr>
        <p:blipFill rotWithShape="1">
          <a:blip r:embed="rId28" cstate="email"/>
          <a:srcRect/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273" name="椭圆 272"/>
          <p:cNvSpPr/>
          <p:nvPr>
            <p:custDataLst>
              <p:tags r:id="rId1"/>
            </p:custDataLst>
          </p:nvPr>
        </p:nvSpPr>
        <p:spPr>
          <a:xfrm>
            <a:off x="4481089" y="1568201"/>
            <a:ext cx="3416707" cy="3416707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4" name="任意多边形: 形状 11"/>
          <p:cNvSpPr/>
          <p:nvPr>
            <p:custDataLst>
              <p:tags r:id="rId2"/>
            </p:custDataLst>
          </p:nvPr>
        </p:nvSpPr>
        <p:spPr>
          <a:xfrm>
            <a:off x="4745817" y="1735799"/>
            <a:ext cx="1980065" cy="1004316"/>
          </a:xfrm>
          <a:custGeom>
            <a:avLst/>
            <a:gdLst>
              <a:gd name="connsiteX0" fmla="*/ 1353426 w 1848725"/>
              <a:gd name="connsiteY0" fmla="*/ 0 h 937260"/>
              <a:gd name="connsiteX1" fmla="*/ 1783958 w 1848725"/>
              <a:gd name="connsiteY1" fmla="*/ 65090 h 937260"/>
              <a:gd name="connsiteX2" fmla="*/ 1848725 w 1848725"/>
              <a:gd name="connsiteY2" fmla="*/ 90609 h 937260"/>
              <a:gd name="connsiteX3" fmla="*/ 1848725 w 1848725"/>
              <a:gd name="connsiteY3" fmla="*/ 937260 h 937260"/>
              <a:gd name="connsiteX4" fmla="*/ 0 w 1848725"/>
              <a:gd name="connsiteY4" fmla="*/ 937260 h 937260"/>
              <a:gd name="connsiteX5" fmla="*/ 19401 w 1848725"/>
              <a:gd name="connsiteY5" fmla="*/ 884251 h 937260"/>
              <a:gd name="connsiteX6" fmla="*/ 1353426 w 1848725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8725" h="937260">
                <a:moveTo>
                  <a:pt x="1353426" y="0"/>
                </a:moveTo>
                <a:cubicBezTo>
                  <a:pt x="1503351" y="0"/>
                  <a:pt x="1647953" y="22788"/>
                  <a:pt x="1783958" y="65090"/>
                </a:cubicBezTo>
                <a:lnTo>
                  <a:pt x="1848725" y="90609"/>
                </a:lnTo>
                <a:lnTo>
                  <a:pt x="1848725" y="937260"/>
                </a:lnTo>
                <a:lnTo>
                  <a:pt x="0" y="937260"/>
                </a:lnTo>
                <a:lnTo>
                  <a:pt x="19401" y="884251"/>
                </a:lnTo>
                <a:cubicBezTo>
                  <a:pt x="239189" y="364614"/>
                  <a:pt x="753728" y="0"/>
                  <a:pt x="1353426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27000" sx="105000" sy="105000" algn="c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 dirty="0">
              <a:solidFill>
                <a:srgbClr val="7030A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75" name="任意多边形: 形状 11"/>
          <p:cNvSpPr/>
          <p:nvPr>
            <p:custDataLst>
              <p:tags r:id="rId3"/>
            </p:custDataLst>
          </p:nvPr>
        </p:nvSpPr>
        <p:spPr>
          <a:xfrm rot="5400000">
            <a:off x="6237690" y="2323660"/>
            <a:ext cx="1980065" cy="1004316"/>
          </a:xfrm>
          <a:custGeom>
            <a:avLst/>
            <a:gdLst>
              <a:gd name="connsiteX0" fmla="*/ 1353426 w 1848725"/>
              <a:gd name="connsiteY0" fmla="*/ 0 h 937260"/>
              <a:gd name="connsiteX1" fmla="*/ 1783958 w 1848725"/>
              <a:gd name="connsiteY1" fmla="*/ 65090 h 937260"/>
              <a:gd name="connsiteX2" fmla="*/ 1848725 w 1848725"/>
              <a:gd name="connsiteY2" fmla="*/ 90609 h 937260"/>
              <a:gd name="connsiteX3" fmla="*/ 1848725 w 1848725"/>
              <a:gd name="connsiteY3" fmla="*/ 937260 h 937260"/>
              <a:gd name="connsiteX4" fmla="*/ 0 w 1848725"/>
              <a:gd name="connsiteY4" fmla="*/ 937260 h 937260"/>
              <a:gd name="connsiteX5" fmla="*/ 19401 w 1848725"/>
              <a:gd name="connsiteY5" fmla="*/ 884251 h 937260"/>
              <a:gd name="connsiteX6" fmla="*/ 1353426 w 1848725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8725" h="937260">
                <a:moveTo>
                  <a:pt x="1353426" y="0"/>
                </a:moveTo>
                <a:cubicBezTo>
                  <a:pt x="1503351" y="0"/>
                  <a:pt x="1647953" y="22788"/>
                  <a:pt x="1783958" y="65090"/>
                </a:cubicBezTo>
                <a:lnTo>
                  <a:pt x="1848725" y="90609"/>
                </a:lnTo>
                <a:lnTo>
                  <a:pt x="1848725" y="937260"/>
                </a:lnTo>
                <a:lnTo>
                  <a:pt x="0" y="937260"/>
                </a:lnTo>
                <a:lnTo>
                  <a:pt x="19401" y="884251"/>
                </a:lnTo>
                <a:cubicBezTo>
                  <a:pt x="239189" y="364614"/>
                  <a:pt x="753728" y="0"/>
                  <a:pt x="1353426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27000" sx="105000" sy="105000" algn="c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76" name="任意多边形: 形状 11"/>
          <p:cNvSpPr/>
          <p:nvPr>
            <p:custDataLst>
              <p:tags r:id="rId4"/>
            </p:custDataLst>
          </p:nvPr>
        </p:nvSpPr>
        <p:spPr>
          <a:xfrm rot="10800000">
            <a:off x="5653003" y="3812994"/>
            <a:ext cx="1980065" cy="1004316"/>
          </a:xfrm>
          <a:custGeom>
            <a:avLst/>
            <a:gdLst>
              <a:gd name="connsiteX0" fmla="*/ 1353426 w 1848725"/>
              <a:gd name="connsiteY0" fmla="*/ 0 h 937260"/>
              <a:gd name="connsiteX1" fmla="*/ 1783958 w 1848725"/>
              <a:gd name="connsiteY1" fmla="*/ 65090 h 937260"/>
              <a:gd name="connsiteX2" fmla="*/ 1848725 w 1848725"/>
              <a:gd name="connsiteY2" fmla="*/ 90609 h 937260"/>
              <a:gd name="connsiteX3" fmla="*/ 1848725 w 1848725"/>
              <a:gd name="connsiteY3" fmla="*/ 937260 h 937260"/>
              <a:gd name="connsiteX4" fmla="*/ 0 w 1848725"/>
              <a:gd name="connsiteY4" fmla="*/ 937260 h 937260"/>
              <a:gd name="connsiteX5" fmla="*/ 19401 w 1848725"/>
              <a:gd name="connsiteY5" fmla="*/ 884251 h 937260"/>
              <a:gd name="connsiteX6" fmla="*/ 1353426 w 1848725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8725" h="937260">
                <a:moveTo>
                  <a:pt x="1353426" y="0"/>
                </a:moveTo>
                <a:cubicBezTo>
                  <a:pt x="1503351" y="0"/>
                  <a:pt x="1647953" y="22788"/>
                  <a:pt x="1783958" y="65090"/>
                </a:cubicBezTo>
                <a:lnTo>
                  <a:pt x="1848725" y="90609"/>
                </a:lnTo>
                <a:lnTo>
                  <a:pt x="1848725" y="937260"/>
                </a:lnTo>
                <a:lnTo>
                  <a:pt x="0" y="937260"/>
                </a:lnTo>
                <a:lnTo>
                  <a:pt x="19401" y="884251"/>
                </a:lnTo>
                <a:cubicBezTo>
                  <a:pt x="239189" y="364614"/>
                  <a:pt x="753728" y="0"/>
                  <a:pt x="135342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27000" sx="105000" sy="105000" algn="c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77" name="任意多边形: 形状 11"/>
          <p:cNvSpPr/>
          <p:nvPr>
            <p:custDataLst>
              <p:tags r:id="rId5"/>
            </p:custDataLst>
          </p:nvPr>
        </p:nvSpPr>
        <p:spPr>
          <a:xfrm rot="16200000">
            <a:off x="4161130" y="3228307"/>
            <a:ext cx="1980065" cy="1004316"/>
          </a:xfrm>
          <a:custGeom>
            <a:avLst/>
            <a:gdLst>
              <a:gd name="connsiteX0" fmla="*/ 1353426 w 1848725"/>
              <a:gd name="connsiteY0" fmla="*/ 0 h 937260"/>
              <a:gd name="connsiteX1" fmla="*/ 1783958 w 1848725"/>
              <a:gd name="connsiteY1" fmla="*/ 65090 h 937260"/>
              <a:gd name="connsiteX2" fmla="*/ 1848725 w 1848725"/>
              <a:gd name="connsiteY2" fmla="*/ 90609 h 937260"/>
              <a:gd name="connsiteX3" fmla="*/ 1848725 w 1848725"/>
              <a:gd name="connsiteY3" fmla="*/ 937260 h 937260"/>
              <a:gd name="connsiteX4" fmla="*/ 0 w 1848725"/>
              <a:gd name="connsiteY4" fmla="*/ 937260 h 937260"/>
              <a:gd name="connsiteX5" fmla="*/ 19401 w 1848725"/>
              <a:gd name="connsiteY5" fmla="*/ 884251 h 937260"/>
              <a:gd name="connsiteX6" fmla="*/ 1353426 w 1848725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8725" h="937260">
                <a:moveTo>
                  <a:pt x="1353426" y="0"/>
                </a:moveTo>
                <a:cubicBezTo>
                  <a:pt x="1503351" y="0"/>
                  <a:pt x="1647953" y="22788"/>
                  <a:pt x="1783958" y="65090"/>
                </a:cubicBezTo>
                <a:lnTo>
                  <a:pt x="1848725" y="90609"/>
                </a:lnTo>
                <a:lnTo>
                  <a:pt x="1848725" y="937260"/>
                </a:lnTo>
                <a:lnTo>
                  <a:pt x="0" y="937260"/>
                </a:lnTo>
                <a:lnTo>
                  <a:pt x="19401" y="884251"/>
                </a:lnTo>
                <a:cubicBezTo>
                  <a:pt x="239189" y="364614"/>
                  <a:pt x="753728" y="0"/>
                  <a:pt x="1353426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27000" sx="105000" sy="105000" algn="c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78" name="矩形 277"/>
          <p:cNvSpPr/>
          <p:nvPr>
            <p:custDataLst>
              <p:tags r:id="rId6"/>
            </p:custDataLst>
          </p:nvPr>
        </p:nvSpPr>
        <p:spPr>
          <a:xfrm>
            <a:off x="752042" y="1679090"/>
            <a:ext cx="3002791" cy="56881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cs typeface="微软雅黑" panose="020B0503020204020204" charset="-122"/>
                <a:sym typeface="+mn-ea"/>
              </a:rPr>
              <a:t>01 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cs typeface="微软雅黑" panose="020B0503020204020204" charset="-122"/>
              </a:rPr>
              <a:t>观建筑</a:t>
            </a:r>
            <a:r>
              <a:rPr lang="en-US" altLang="zh-CN" sz="2400" b="1" dirty="0">
                <a:solidFill>
                  <a:schemeClr val="tx1"/>
                </a:solidFill>
                <a:latin typeface="+mn-ea"/>
                <a:cs typeface="微软雅黑" panose="020B0503020204020204" charset="-122"/>
              </a:rPr>
              <a:t> · 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cs typeface="微软雅黑" panose="020B0503020204020204" charset="-122"/>
              </a:rPr>
              <a:t>初识长城</a:t>
            </a:r>
          </a:p>
        </p:txBody>
      </p:sp>
      <p:sp>
        <p:nvSpPr>
          <p:cNvPr id="280" name="矩形 279"/>
          <p:cNvSpPr/>
          <p:nvPr>
            <p:custDataLst>
              <p:tags r:id="rId7"/>
            </p:custDataLst>
          </p:nvPr>
        </p:nvSpPr>
        <p:spPr>
          <a:xfrm>
            <a:off x="688402" y="3800294"/>
            <a:ext cx="3127375" cy="7200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03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懂安全</a:t>
            </a: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 ·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守护家园</a:t>
            </a:r>
            <a:endParaRPr lang="zh-CN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</p:txBody>
      </p:sp>
      <p:sp>
        <p:nvSpPr>
          <p:cNvPr id="282" name="椭圆 281"/>
          <p:cNvSpPr/>
          <p:nvPr>
            <p:custDataLst>
              <p:tags r:id="rId8"/>
            </p:custDataLst>
          </p:nvPr>
        </p:nvSpPr>
        <p:spPr>
          <a:xfrm>
            <a:off x="4066539" y="1918633"/>
            <a:ext cx="219020" cy="21902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3" name="椭圆 282"/>
          <p:cNvSpPr/>
          <p:nvPr>
            <p:custDataLst>
              <p:tags r:id="rId9"/>
            </p:custDataLst>
          </p:nvPr>
        </p:nvSpPr>
        <p:spPr>
          <a:xfrm>
            <a:off x="4138276" y="1990369"/>
            <a:ext cx="75546" cy="755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84" name="直接连接符 283"/>
          <p:cNvCxnSpPr/>
          <p:nvPr>
            <p:custDataLst>
              <p:tags r:id="rId10"/>
            </p:custDataLst>
          </p:nvPr>
        </p:nvCxnSpPr>
        <p:spPr>
          <a:xfrm>
            <a:off x="3845615" y="2028460"/>
            <a:ext cx="220924" cy="0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椭圆 284"/>
          <p:cNvSpPr/>
          <p:nvPr>
            <p:custDataLst>
              <p:tags r:id="rId11"/>
            </p:custDataLst>
          </p:nvPr>
        </p:nvSpPr>
        <p:spPr>
          <a:xfrm>
            <a:off x="4080505" y="4230719"/>
            <a:ext cx="219020" cy="21902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6" name="椭圆 285"/>
          <p:cNvSpPr/>
          <p:nvPr>
            <p:custDataLst>
              <p:tags r:id="rId12"/>
            </p:custDataLst>
          </p:nvPr>
        </p:nvSpPr>
        <p:spPr>
          <a:xfrm>
            <a:off x="4152242" y="4302455"/>
            <a:ext cx="75546" cy="755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87" name="直接连接符 286"/>
          <p:cNvCxnSpPr/>
          <p:nvPr>
            <p:custDataLst>
              <p:tags r:id="rId13"/>
            </p:custDataLst>
          </p:nvPr>
        </p:nvCxnSpPr>
        <p:spPr>
          <a:xfrm>
            <a:off x="3859581" y="4340546"/>
            <a:ext cx="220924" cy="0"/>
          </a:xfrm>
          <a:prstGeom prst="line">
            <a:avLst/>
          </a:prstGeom>
          <a:ln>
            <a:solidFill>
              <a:schemeClr val="accent4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矩形 287"/>
          <p:cNvSpPr/>
          <p:nvPr>
            <p:custDataLst>
              <p:tags r:id="rId14"/>
            </p:custDataLst>
          </p:nvPr>
        </p:nvSpPr>
        <p:spPr>
          <a:xfrm>
            <a:off x="8590051" y="1485797"/>
            <a:ext cx="3010410" cy="71990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02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明历史</a:t>
            </a: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 ·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聆听故事</a:t>
            </a:r>
          </a:p>
        </p:txBody>
      </p:sp>
      <p:sp>
        <p:nvSpPr>
          <p:cNvPr id="290" name="矩形 289"/>
          <p:cNvSpPr/>
          <p:nvPr>
            <p:custDataLst>
              <p:tags r:id="rId15"/>
            </p:custDataLst>
          </p:nvPr>
        </p:nvSpPr>
        <p:spPr>
          <a:xfrm>
            <a:off x="8590051" y="3800294"/>
            <a:ext cx="3010410" cy="652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04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爱中华</a:t>
            </a: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 ·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保育长城</a:t>
            </a:r>
            <a:endParaRPr lang="zh-CN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  <a:sym typeface="+mn-ea"/>
            </a:endParaRPr>
          </a:p>
        </p:txBody>
      </p:sp>
      <p:sp>
        <p:nvSpPr>
          <p:cNvPr id="292" name="椭圆 291"/>
          <p:cNvSpPr/>
          <p:nvPr>
            <p:custDataLst>
              <p:tags r:id="rId16"/>
            </p:custDataLst>
          </p:nvPr>
        </p:nvSpPr>
        <p:spPr>
          <a:xfrm>
            <a:off x="8055871" y="1924981"/>
            <a:ext cx="219020" cy="21902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94" name="直接连接符 293"/>
          <p:cNvCxnSpPr/>
          <p:nvPr>
            <p:custDataLst>
              <p:tags r:id="rId17"/>
            </p:custDataLst>
          </p:nvPr>
        </p:nvCxnSpPr>
        <p:spPr>
          <a:xfrm>
            <a:off x="8274891" y="2034808"/>
            <a:ext cx="220924" cy="0"/>
          </a:xfrm>
          <a:prstGeom prst="line">
            <a:avLst/>
          </a:prstGeom>
          <a:ln>
            <a:solidFill>
              <a:schemeClr val="accent4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椭圆 294"/>
          <p:cNvSpPr/>
          <p:nvPr>
            <p:custDataLst>
              <p:tags r:id="rId18"/>
            </p:custDataLst>
          </p:nvPr>
        </p:nvSpPr>
        <p:spPr>
          <a:xfrm>
            <a:off x="8055871" y="4230719"/>
            <a:ext cx="219020" cy="21902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6" name="椭圆 295"/>
          <p:cNvSpPr/>
          <p:nvPr>
            <p:custDataLst>
              <p:tags r:id="rId19"/>
            </p:custDataLst>
          </p:nvPr>
        </p:nvSpPr>
        <p:spPr>
          <a:xfrm>
            <a:off x="8127608" y="4302455"/>
            <a:ext cx="75546" cy="755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97" name="直接连接符 296"/>
          <p:cNvCxnSpPr/>
          <p:nvPr>
            <p:custDataLst>
              <p:tags r:id="rId20"/>
            </p:custDataLst>
          </p:nvPr>
        </p:nvCxnSpPr>
        <p:spPr>
          <a:xfrm>
            <a:off x="8274891" y="4340546"/>
            <a:ext cx="220924" cy="0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8" name="图片 16" descr="343439383331313b343532303033323bd3a6d3c3b9dcc0ed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090915" y="2882319"/>
            <a:ext cx="288217" cy="288217"/>
          </a:xfrm>
          <a:prstGeom prst="rect">
            <a:avLst/>
          </a:prstGeom>
        </p:spPr>
      </p:pic>
      <p:pic>
        <p:nvPicPr>
          <p:cNvPr id="299" name="图片 23" descr="343439383331313b343532303034303bcffacadbb9dcc0ed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812348" y="2154793"/>
            <a:ext cx="288217" cy="288217"/>
          </a:xfrm>
          <a:prstGeom prst="rect">
            <a:avLst/>
          </a:prstGeom>
        </p:spPr>
      </p:pic>
      <p:pic>
        <p:nvPicPr>
          <p:cNvPr id="300" name="图片 15" descr="343439383331313b343532303033313bd3a6d3c3c9ccb3c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379894" y="4098672"/>
            <a:ext cx="288217" cy="288217"/>
          </a:xfrm>
          <a:prstGeom prst="rect">
            <a:avLst/>
          </a:prstGeom>
        </p:spPr>
      </p:pic>
      <p:pic>
        <p:nvPicPr>
          <p:cNvPr id="301" name="图片 12" descr="343439383331313b343532303032383bbfcdbba7b9dcc0ed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014354" y="3326072"/>
            <a:ext cx="288217" cy="288217"/>
          </a:xfrm>
          <a:prstGeom prst="rect">
            <a:avLst/>
          </a:prstGeom>
        </p:spPr>
      </p:pic>
      <p:sp>
        <p:nvSpPr>
          <p:cNvPr id="303" name="文本框 302"/>
          <p:cNvSpPr txBox="1"/>
          <p:nvPr/>
        </p:nvSpPr>
        <p:spPr>
          <a:xfrm>
            <a:off x="907477" y="456821"/>
            <a:ext cx="2216724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课堂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结构</a:t>
            </a:r>
            <a:endParaRPr lang="zh-CN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31" name="椭圆 285">
            <a:extLst>
              <a:ext uri="{FF2B5EF4-FFF2-40B4-BE49-F238E27FC236}">
                <a16:creationId xmlns:a16="http://schemas.microsoft.com/office/drawing/2014/main" id="{C131E372-61D6-4DE4-9002-D7FE4453D32F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8127608" y="1990369"/>
            <a:ext cx="75546" cy="755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5849" y="837221"/>
            <a:ext cx="3080385" cy="47789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b="1" dirty="0">
                <a:latin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观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建筑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初识长城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37769" y="949167"/>
            <a:ext cx="7139155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🎬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扫描以下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二维码，观看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修缮长城有多难？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00:00-02:02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并回答问题。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https://chinacurrent.com/hk/story/24401/restoration-the-great-wall-of-china  </a:t>
            </a:r>
            <a:endParaRPr lang="zh-CN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382050" y="491037"/>
            <a:ext cx="7394874" cy="4883851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6B68BE0-EB4B-4A74-941D-810BB85D1A59}"/>
              </a:ext>
            </a:extLst>
          </p:cNvPr>
          <p:cNvSpPr txBox="1"/>
          <p:nvPr/>
        </p:nvSpPr>
        <p:spPr>
          <a:xfrm>
            <a:off x="4662164" y="5577853"/>
            <a:ext cx="711476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数据源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</a:p>
          <a:p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China Current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当代中国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修缮长城有多难</a:t>
            </a:r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A848C7-8D54-4425-82F7-4D58E8B1A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95" y="3264878"/>
            <a:ext cx="2034784" cy="20347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0251E75-87D2-41A0-ADB1-4998D52A1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0" y="1810715"/>
            <a:ext cx="4259484" cy="23843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亮着的电脑绘图&#10;&#10;中度可信度描述已自动生成"/>
          <p:cNvPicPr>
            <a:picLocks noChangeAspect="1"/>
          </p:cNvPicPr>
          <p:nvPr/>
        </p:nvPicPr>
        <p:blipFill rotWithShape="1">
          <a:blip r:embed="rId3" cstate="email"/>
          <a:srcRect l="-7514"/>
          <a:stretch>
            <a:fillRect/>
          </a:stretch>
        </p:blipFill>
        <p:spPr>
          <a:xfrm>
            <a:off x="7104038" y="2983140"/>
            <a:ext cx="1667499" cy="112156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581029" y="685763"/>
            <a:ext cx="8504860" cy="5266288"/>
            <a:chOff x="4724" y="1086"/>
            <a:chExt cx="13918" cy="7436"/>
          </a:xfrm>
        </p:grpSpPr>
        <p:sp>
          <p:nvSpPr>
            <p:cNvPr id="3" name="圆角矩形 2"/>
            <p:cNvSpPr/>
            <p:nvPr/>
          </p:nvSpPr>
          <p:spPr>
            <a:xfrm>
              <a:off x="4724" y="1086"/>
              <a:ext cx="13918" cy="743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5086" y="1428"/>
              <a:ext cx="13196" cy="678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96" y="1994"/>
              <a:ext cx="12334" cy="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1.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我国的万里长城至今已有超过（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）年的历史。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A. 1 000         B. 2 000           C. 3 000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96" y="5870"/>
              <a:ext cx="12662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3.</a:t>
              </a:r>
              <a:r>
                <a:rPr lang="en-US" altLang="en-US" sz="2400" dirty="0">
                  <a:latin typeface="+mn-ea"/>
                  <a:cs typeface="微软雅黑" panose="020B0503020204020204" charset="-122"/>
                  <a:sym typeface="+mn-ea"/>
                </a:rPr>
                <a:t> 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长城的（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 有防御设施和城门，用来查验通过的 </a:t>
              </a:r>
              <a:endParaRPr lang="en-US" altLang="zh-CN" sz="2400" dirty="0">
                <a:latin typeface="+mn-ea"/>
                <a:cs typeface="微软雅黑" panose="020B0503020204020204" charset="-122"/>
                <a:sym typeface="+mn-ea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商旅和行人。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A.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关口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   B.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烽火台         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C.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垛墙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191" y="3851"/>
              <a:ext cx="1276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ts val="3360"/>
                </a:lnSpc>
              </a:pP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2.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我国有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34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个省级行政区，长城横跨了其中（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）个省份。</a:t>
              </a:r>
              <a:endParaRPr lang="en-US" altLang="zh-CN" sz="2400" dirty="0">
                <a:latin typeface="+mn-ea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360"/>
                </a:lnSpc>
              </a:pP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A. 13               B. 14                C. 15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8A2A1D2-0455-4C19-B350-BE16A8FE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" y="2267239"/>
            <a:ext cx="3546304" cy="2212163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E61DCD7B-2E5F-4EC1-B007-EA575E43F039}"/>
              </a:ext>
            </a:extLst>
          </p:cNvPr>
          <p:cNvSpPr txBox="1"/>
          <p:nvPr/>
        </p:nvSpPr>
        <p:spPr>
          <a:xfrm>
            <a:off x="244534" y="983022"/>
            <a:ext cx="3080385" cy="47789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b="1" dirty="0">
                <a:latin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观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建筑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初识长城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亮着的电脑绘图&#10;&#10;中度可信度描述已自动生成"/>
          <p:cNvPicPr>
            <a:picLocks noChangeAspect="1"/>
          </p:cNvPicPr>
          <p:nvPr/>
        </p:nvPicPr>
        <p:blipFill rotWithShape="1">
          <a:blip r:embed="rId3" cstate="email"/>
          <a:srcRect l="-7514"/>
          <a:stretch>
            <a:fillRect/>
          </a:stretch>
        </p:blipFill>
        <p:spPr>
          <a:xfrm>
            <a:off x="7104038" y="2983140"/>
            <a:ext cx="1667499" cy="112156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581029" y="685763"/>
            <a:ext cx="8504860" cy="5266288"/>
            <a:chOff x="4724" y="1086"/>
            <a:chExt cx="13918" cy="7436"/>
          </a:xfrm>
        </p:grpSpPr>
        <p:sp>
          <p:nvSpPr>
            <p:cNvPr id="3" name="圆角矩形 2"/>
            <p:cNvSpPr/>
            <p:nvPr/>
          </p:nvSpPr>
          <p:spPr>
            <a:xfrm>
              <a:off x="4724" y="1086"/>
              <a:ext cx="13918" cy="743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5086" y="1428"/>
              <a:ext cx="13196" cy="678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96" y="1994"/>
              <a:ext cx="12334" cy="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1.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我国的万里长城至今已有超过（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）年的历史。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A. 1 000         </a:t>
              </a:r>
              <a:r>
                <a:rPr lang="en-US" altLang="zh-CN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B. 2 000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  C. 3 000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96" y="5870"/>
              <a:ext cx="12662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3.</a:t>
              </a:r>
              <a:r>
                <a:rPr lang="en-US" altLang="en-US" sz="2400" dirty="0">
                  <a:latin typeface="+mn-ea"/>
                  <a:cs typeface="微软雅黑" panose="020B0503020204020204" charset="-122"/>
                  <a:sym typeface="+mn-ea"/>
                </a:rPr>
                <a:t> 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长城的（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 有防御设施和城门，用来查验通过的 </a:t>
              </a:r>
              <a:endParaRPr lang="en-US" altLang="zh-CN" sz="2400" dirty="0">
                <a:latin typeface="+mn-ea"/>
                <a:cs typeface="微软雅黑" panose="020B0503020204020204" charset="-122"/>
                <a:sym typeface="+mn-ea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商旅和行人。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</a:t>
              </a:r>
              <a:r>
                <a:rPr lang="en-US" altLang="zh-CN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A. </a:t>
              </a:r>
              <a:r>
                <a:rPr lang="zh-CN" altLang="en-US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关口</a:t>
              </a:r>
              <a:r>
                <a:rPr lang="en-US" altLang="zh-CN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            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B.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烽火台         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C.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垛墙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191" y="3851"/>
              <a:ext cx="1276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ts val="3360"/>
                </a:lnSpc>
              </a:pP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2.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我国有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34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个省级行政区，长城横跨了其中（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）个省份。</a:t>
              </a:r>
              <a:endParaRPr lang="en-US" altLang="zh-CN" sz="2400" dirty="0">
                <a:latin typeface="+mn-ea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360"/>
                </a:lnSpc>
              </a:pP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A. 13               B. 14                </a:t>
              </a:r>
              <a:r>
                <a:rPr lang="en-US" altLang="zh-CN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C. 15</a:t>
              </a:r>
              <a:endParaRPr lang="zh-CN" altLang="en-US" sz="2400" dirty="0">
                <a:solidFill>
                  <a:srgbClr val="FF0000"/>
                </a:solidFill>
                <a:latin typeface="+mn-ea"/>
                <a:cs typeface="微软雅黑" panose="020B0503020204020204" charset="-122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8A2A1D2-0455-4C19-B350-BE16A8FE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" y="2267239"/>
            <a:ext cx="3546304" cy="2212163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E61DCD7B-2E5F-4EC1-B007-EA575E43F039}"/>
              </a:ext>
            </a:extLst>
          </p:cNvPr>
          <p:cNvSpPr txBox="1"/>
          <p:nvPr/>
        </p:nvSpPr>
        <p:spPr>
          <a:xfrm>
            <a:off x="244534" y="983022"/>
            <a:ext cx="3080385" cy="47789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b="1" dirty="0">
                <a:latin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观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建筑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初识长城</a:t>
            </a:r>
          </a:p>
        </p:txBody>
      </p:sp>
    </p:spTree>
    <p:extLst>
      <p:ext uri="{BB962C8B-B14F-4D97-AF65-F5344CB8AC3E}">
        <p14:creationId xmlns:p14="http://schemas.microsoft.com/office/powerpoint/2010/main" val="1953397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415626" y="2150525"/>
            <a:ext cx="9568747" cy="2728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435435" y="2409975"/>
            <a:ext cx="7714321" cy="610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 dirty="0"/>
              <a:t>你明白古代为什么要修</a:t>
            </a:r>
            <a:r>
              <a:rPr lang="zh-TW" altLang="en-US" sz="3600" b="1" dirty="0"/>
              <a:t>建</a:t>
            </a:r>
            <a:r>
              <a:rPr lang="zh-CN" altLang="en-US" sz="3600" b="1" dirty="0"/>
              <a:t>万里长城吗？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31413" y="3081487"/>
            <a:ext cx="7418343" cy="130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dirty="0"/>
              <a:t>古代修</a:t>
            </a:r>
            <a:r>
              <a:rPr lang="zh-TW" altLang="en-US" sz="2800" dirty="0"/>
              <a:t>建</a:t>
            </a:r>
            <a:r>
              <a:rPr lang="zh-CN" altLang="en-US" sz="2800" dirty="0"/>
              <a:t>长城，是为了</a:t>
            </a:r>
            <a:r>
              <a:rPr lang="zh-TW" altLang="en-US" sz="2800" dirty="0"/>
              <a:t>抵</a:t>
            </a:r>
            <a:r>
              <a:rPr lang="zh-CN" altLang="en-US" sz="2800" dirty="0"/>
              <a:t>挡北方的骑兵</a:t>
            </a:r>
            <a:r>
              <a:rPr lang="zh-TW" altLang="en-US" sz="2800" dirty="0"/>
              <a:t>进攻</a:t>
            </a:r>
            <a:r>
              <a:rPr lang="zh-CN" altLang="en-US" sz="2800" dirty="0"/>
              <a:t>，保护老百姓，守住我们的家园。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0978" y="877802"/>
            <a:ext cx="2962275" cy="510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明历史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聆听故事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1"/>
      <p:bldP spid="1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788274" y="1060450"/>
            <a:ext cx="6890582" cy="42382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4567966" y="758190"/>
            <a:ext cx="7240270" cy="4820807"/>
          </a:xfrm>
          <a:prstGeom prst="roundRect">
            <a:avLst/>
          </a:prstGeom>
          <a:ln>
            <a:gradFill>
              <a:gsLst>
                <a:gs pos="0">
                  <a:srgbClr val="9996EF"/>
                </a:gs>
                <a:gs pos="100000">
                  <a:srgbClr val="38FAD7"/>
                </a:gs>
              </a:gsLst>
              <a:lin ang="174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76C623E4-DD9B-4176-86DE-95C648E177F3}"/>
              </a:ext>
            </a:extLst>
          </p:cNvPr>
          <p:cNvSpPr txBox="1"/>
          <p:nvPr/>
        </p:nvSpPr>
        <p:spPr>
          <a:xfrm>
            <a:off x="4855734" y="1478670"/>
            <a:ext cx="6713966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+mn-ea"/>
              </a:rPr>
              <a:t>📖</a:t>
            </a:r>
            <a:r>
              <a:rPr lang="en-US" altLang="zh-CN" sz="2800" dirty="0">
                <a:latin typeface="+mn-ea"/>
              </a:rPr>
              <a:t>    </a:t>
            </a:r>
            <a:r>
              <a:rPr lang="zh-CN" altLang="en-US" sz="2800" b="1" dirty="0">
                <a:latin typeface="+mn-ea"/>
                <a:cs typeface="微软雅黑" panose="020B0503020204020204" charset="-122"/>
              </a:rPr>
              <a:t>烽火</a:t>
            </a:r>
            <a:r>
              <a:rPr lang="zh-TW" altLang="en-US" sz="2800" b="1" dirty="0">
                <a:latin typeface="+mn-ea"/>
                <a:cs typeface="微软雅黑" panose="020B0503020204020204" charset="-122"/>
              </a:rPr>
              <a:t>台</a:t>
            </a:r>
            <a:r>
              <a:rPr lang="zh-CN" altLang="en-US" sz="2800" b="1" dirty="0">
                <a:latin typeface="+mn-ea"/>
                <a:cs typeface="微软雅黑" panose="020B0503020204020204" charset="-122"/>
              </a:rPr>
              <a:t>的历史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+mn-ea"/>
                <a:cs typeface="微软雅黑" panose="020B0503020204020204" charset="-122"/>
              </a:rPr>
              <a:t>烽火</a:t>
            </a:r>
            <a:r>
              <a:rPr lang="zh-TW" altLang="en-US" sz="2800" dirty="0">
                <a:latin typeface="+mn-ea"/>
                <a:cs typeface="微软雅黑" panose="020B0503020204020204" charset="-122"/>
              </a:rPr>
              <a:t>台</a:t>
            </a:r>
            <a:r>
              <a:rPr lang="zh-CN" altLang="en-US" sz="2800" dirty="0">
                <a:latin typeface="+mn-ea"/>
                <a:cs typeface="微软雅黑" panose="020B0503020204020204" charset="-122"/>
              </a:rPr>
              <a:t>是长城上的「警报站</a:t>
            </a:r>
            <a:r>
              <a:rPr lang="zh-CN" altLang="en-US" sz="2800" dirty="0">
                <a:latin typeface="+mn-ea"/>
                <a:cs typeface="微软雅黑" panose="020B0503020204020204" charset="-122"/>
                <a:sym typeface="+mn-ea"/>
              </a:rPr>
              <a:t>」</a:t>
            </a:r>
            <a:endParaRPr lang="en-US" altLang="zh-CN" sz="2800" dirty="0">
              <a:latin typeface="+mn-ea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+mn-ea"/>
                <a:cs typeface="微软雅黑" panose="020B0503020204020204" charset="-122"/>
              </a:rPr>
              <a:t>古代没有电话，士兵们全靠它传递敌人</a:t>
            </a:r>
            <a:endParaRPr lang="en-US" altLang="zh-CN" sz="2800" dirty="0">
              <a:latin typeface="+mn-ea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+mn-ea"/>
                <a:cs typeface="微软雅黑" panose="020B0503020204020204" charset="-122"/>
              </a:rPr>
              <a:t>来犯的消息，这可是古人的</a:t>
            </a:r>
            <a:r>
              <a:rPr lang="zh-CN" altLang="en-US" sz="2800" dirty="0">
                <a:latin typeface="+mn-ea"/>
                <a:cs typeface="微软雅黑" panose="020B0503020204020204" charset="-122"/>
                <a:sym typeface="+mn-ea"/>
              </a:rPr>
              <a:t>「</a:t>
            </a:r>
            <a:r>
              <a:rPr lang="zh-CN" altLang="en-US" sz="2800" dirty="0">
                <a:latin typeface="+mn-ea"/>
                <a:cs typeface="微软雅黑" panose="020B0503020204020204" charset="-122"/>
              </a:rPr>
              <a:t>智慧发明</a:t>
            </a:r>
            <a:r>
              <a:rPr lang="zh-TW" altLang="en-US" sz="2800" dirty="0">
                <a:latin typeface="+mn-ea"/>
                <a:cs typeface="微软雅黑" panose="020B0503020204020204" charset="-122"/>
                <a:sym typeface="+mn-ea"/>
              </a:rPr>
              <a:t>」。</a:t>
            </a:r>
            <a:endParaRPr lang="zh-CN" altLang="en-US" sz="2800" dirty="0">
              <a:latin typeface="+mn-ea"/>
              <a:cs typeface="微软雅黑" panose="020B0503020204020204" charset="-122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E515D6-3632-48EB-89DE-464D9678A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3ED9D673-1953-4C66-BFAF-E29C854B257F}"/>
              </a:ext>
            </a:extLst>
          </p:cNvPr>
          <p:cNvSpPr txBox="1"/>
          <p:nvPr/>
        </p:nvSpPr>
        <p:spPr>
          <a:xfrm>
            <a:off x="430978" y="877802"/>
            <a:ext cx="2962275" cy="510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明历史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聆听故事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5E5CAEAF-AE0F-48B6-8D4D-1F135DBA76EC}"/>
              </a:ext>
            </a:extLst>
          </p:cNvPr>
          <p:cNvSpPr/>
          <p:nvPr/>
        </p:nvSpPr>
        <p:spPr>
          <a:xfrm>
            <a:off x="499924" y="1809670"/>
            <a:ext cx="4068042" cy="3569156"/>
          </a:xfrm>
          <a:custGeom>
            <a:avLst/>
            <a:gdLst/>
            <a:ahLst/>
            <a:cxnLst/>
            <a:rect l="l" t="t" r="r" b="b"/>
            <a:pathLst>
              <a:path w="4814543" h="4144519">
                <a:moveTo>
                  <a:pt x="0" y="0"/>
                </a:moveTo>
                <a:lnTo>
                  <a:pt x="4814544" y="0"/>
                </a:lnTo>
                <a:lnTo>
                  <a:pt x="4814544" y="4144519"/>
                </a:lnTo>
                <a:lnTo>
                  <a:pt x="0" y="4144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1"/>
    </mc:Choice>
    <mc:Fallback xmlns="">
      <p:transition spd="slow" advTm="2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650105" y="1060450"/>
            <a:ext cx="7001510" cy="47332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4426585" y="882650"/>
            <a:ext cx="7448550" cy="520001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816854" y="1263325"/>
            <a:ext cx="6657752" cy="47082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📖</a:t>
            </a:r>
            <a:r>
              <a:rPr lang="en-US" altLang="zh-CN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故事时间</a:t>
            </a:r>
            <a:endParaRPr lang="en-US" altLang="zh-CN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烽火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台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藏着一个有趣又有教训的历史故事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——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《烽火戏诸侯》。很久很久以前，有个周幽王，他有个美丽的妃子褒姒，总是不笑。周幽王为了让她开心，就想出了一个坏主意：他下令点燃长城上所有烽火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台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的火把，假装敌人来侵犯了。远方的诸侯们看到烽火，以为真的有敌人，赶紧带着士兵赶来保护他，结果却发现被骗了，个个又累又生气。褒姒看到这一幕，终于笑了。可后来，真的</a:t>
            </a:r>
            <a:b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</a:b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有敌人来侵犯，周幽王再点燃烽火，再也没有诸侯赶来帮</a:t>
            </a:r>
            <a:r>
              <a:rPr lang="zh-CN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忙了。</a:t>
            </a:r>
            <a:endParaRPr lang="en-US" altLang="zh-CN" sz="18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讨论交流：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烽火有什么重要的用途？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周幽王最后需要为捉弄诸侯的行为承受什么后果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？</a:t>
            </a:r>
            <a:endParaRPr lang="zh-CN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B0DCA7-5505-41DF-9CD6-F5F3F2235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0F50288C-C148-4415-BC69-9E4353158AEA}"/>
              </a:ext>
            </a:extLst>
          </p:cNvPr>
          <p:cNvSpPr txBox="1"/>
          <p:nvPr/>
        </p:nvSpPr>
        <p:spPr>
          <a:xfrm>
            <a:off x="430978" y="877802"/>
            <a:ext cx="2962275" cy="510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明历史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聆听故事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3E29108E-92D3-43EC-A1D1-5259D40BCA27}"/>
              </a:ext>
            </a:extLst>
          </p:cNvPr>
          <p:cNvSpPr/>
          <p:nvPr/>
        </p:nvSpPr>
        <p:spPr>
          <a:xfrm>
            <a:off x="351301" y="1863457"/>
            <a:ext cx="4068042" cy="3569156"/>
          </a:xfrm>
          <a:custGeom>
            <a:avLst/>
            <a:gdLst/>
            <a:ahLst/>
            <a:cxnLst/>
            <a:rect l="l" t="t" r="r" b="b"/>
            <a:pathLst>
              <a:path w="4814543" h="4144519">
                <a:moveTo>
                  <a:pt x="0" y="0"/>
                </a:moveTo>
                <a:lnTo>
                  <a:pt x="4814544" y="0"/>
                </a:lnTo>
                <a:lnTo>
                  <a:pt x="4814544" y="4144519"/>
                </a:lnTo>
                <a:lnTo>
                  <a:pt x="0" y="4144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79"/>
    </mc:Choice>
    <mc:Fallback xmlns="">
      <p:transition spd="slow" advTm="8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5739,3325980,3314296,3314255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UNIT_TYPE" val="q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i*1_1"/>
  <p:tag name="KSO_WM_UNIT_INDEX" val="1_1"/>
  <p:tag name="KSO_WM_DIAGRAM_GROUP_CODE" val="q1-1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4999998807907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1_4"/>
  <p:tag name="KSO_WM_UNIT_INDEX" val="1_1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7,8,7,8,7,8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94999998807907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2_4"/>
  <p:tag name="KSO_WM_UNIT_INDEX" val="1_2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7,8,7,8,7,8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94999998807907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3_4"/>
  <p:tag name="KSO_WM_UNIT_INDEX" val="1_3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7,8,7,8,7,8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94999998807907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4_4"/>
  <p:tag name="KSO_WM_UNIT_INDEX" val="1_4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7,8,7,8,7,8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a*1_1_1"/>
  <p:tag name="KSO_WM_UNIT_INDEX" val="1_1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7,8,7,8,7,8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a*1_4_1"/>
  <p:tag name="KSO_WM_UNIT_INDEX" val="1_4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7,8,7,8,7,8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1_3"/>
  <p:tag name="KSO_WM_UNIT_INDEX" val="1_1_3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1_2"/>
  <p:tag name="KSO_WM_UNIT_INDEX" val="1_1_2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2*q_h_i*1_1_1"/>
  <p:tag name="KSO_WM_UNIT_INDEX" val="1_1_1"/>
  <p:tag name="KSO_WM_DIAGRAM_GROUP_CODE" val="q1-1"/>
  <p:tag name="KSO_WM_BEAUTIFY_FLAG" val="#wm#"/>
  <p:tag name="KSO_WM_UNIT_LINE_FORE_SCHEMECOLOR_INDEX" val="5"/>
  <p:tag name="KSO_WM_DIAGRAM_USE_COLOR_VALUE" val="{&quot;color_scheme&quot;:1,&quot;color_type&quot;:1,&quot;theme_color_indexes&quot;:[7,8,7,8,7,8]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8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4_3"/>
  <p:tag name="KSO_WM_UNIT_INDEX" val="1_4_3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4_2"/>
  <p:tag name="KSO_WM_UNIT_INDEX" val="1_4_2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2*q_h_i*1_4_1"/>
  <p:tag name="KSO_WM_UNIT_INDEX" val="1_4_1"/>
  <p:tag name="KSO_WM_DIAGRAM_GROUP_CODE" val="q1-1"/>
  <p:tag name="KSO_WM_BEAUTIFY_FLAG" val="#wm#"/>
  <p:tag name="KSO_WM_UNIT_LINE_FORE_SCHEMECOLOR_INDEX" val="8"/>
  <p:tag name="KSO_WM_DIAGRAM_USE_COLOR_VALUE" val="{&quot;color_scheme&quot;:1,&quot;color_type&quot;:1,&quot;theme_color_indexes&quot;:[7,8,7,8,7,8]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a*1_2_1"/>
  <p:tag name="KSO_WM_UNIT_INDEX" val="1_2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7,8,7,8,7,8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a*1_3_1"/>
  <p:tag name="KSO_WM_UNIT_INDEX" val="1_3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7,8,7,8,7,8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6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2_3"/>
  <p:tag name="KSO_WM_UNIT_INDEX" val="1_2_3"/>
  <p:tag name="KSO_WM_DIAGRAM_GROUP_CODE" val="q1-1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2*q_h_i*1_2_1"/>
  <p:tag name="KSO_WM_UNIT_INDEX" val="1_2_1"/>
  <p:tag name="KSO_WM_DIAGRAM_GROUP_CODE" val="q1-1"/>
  <p:tag name="KSO_WM_BEAUTIFY_FLAG" val="#wm#"/>
  <p:tag name="KSO_WM_UNIT_LINE_FORE_SCHEMECOLOR_INDEX" val="6"/>
  <p:tag name="KSO_WM_DIAGRAM_USE_COLOR_VALUE" val="{&quot;color_scheme&quot;:1,&quot;color_type&quot;:1,&quot;theme_color_indexes&quot;:[7,8,7,8,7,8]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7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3_3"/>
  <p:tag name="KSO_WM_UNIT_INDEX" val="1_3_3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3_2"/>
  <p:tag name="KSO_WM_UNIT_INDEX" val="1_3_2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2*q_h_i*1_3_1"/>
  <p:tag name="KSO_WM_UNIT_INDEX" val="1_3_1"/>
  <p:tag name="KSO_WM_DIAGRAM_GROUP_CODE" val="q1-1"/>
  <p:tag name="KSO_WM_BEAUTIFY_FLAG" val="#wm#"/>
  <p:tag name="KSO_WM_UNIT_LINE_FORE_SCHEMECOLOR_INDEX" val="7"/>
  <p:tag name="KSO_WM_DIAGRAM_USE_COLOR_VALUE" val="{&quot;color_scheme&quot;:1,&quot;color_type&quot;:1,&quot;theme_color_indexes&quot;:[7,8,7,8,7,8]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6*76"/>
  <p:tag name="KSO_WM_UNIT_TYPE" val="q_h_x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UNIT_ID" val="diagram20231076_2*q_h_x*1_2_1"/>
  <p:tag name="KSO_WM_UNIT_INDEX" val="1_2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MH_SHAPE_GUID" val="146"/>
  <p:tag name="KSO_WM_DIAGRAM_USE_COLOR_VALUE" val="{&quot;color_scheme&quot;:1,&quot;color_type&quot;:1,&quot;theme_color_indexes&quot;:[7,8,7,8,7,8]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6*76"/>
  <p:tag name="KSO_WM_UNIT_TYPE" val="q_h_x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UNIT_ID" val="diagram20231076_2*q_h_x*1_1_1"/>
  <p:tag name="KSO_WM_UNIT_INDEX" val="1_1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MH_SHAPE_GUID" val="147"/>
  <p:tag name="KSO_WM_DIAGRAM_USE_COLOR_VALUE" val="{&quot;color_scheme&quot;:1,&quot;color_type&quot;:1,&quot;theme_color_indexes&quot;:[7,8,7,8,7,8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6*70"/>
  <p:tag name="KSO_WM_UNIT_TYPE" val="q_h_x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UNIT_ID" val="diagram20231076_2*q_h_x*1_3_1"/>
  <p:tag name="KSO_WM_UNIT_INDEX" val="1_3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MH_SHAPE_GUID" val="149"/>
  <p:tag name="KSO_WM_DIAGRAM_USE_COLOR_VALUE" val="{&quot;color_scheme&quot;:1,&quot;color_type&quot;:1,&quot;theme_color_indexes&quot;:[7,8,7,8,7,8]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3*76"/>
  <p:tag name="KSO_WM_UNIT_TYPE" val="q_h_x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UNIT_ID" val="diagram20231076_2*q_h_x*1_4_1"/>
  <p:tag name="KSO_WM_UNIT_INDEX" val="1_4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MH_SHAPE_GUID" val="148"/>
  <p:tag name="KSO_WM_DIAGRAM_USE_COLOR_VALUE" val="{&quot;color_scheme&quot;:1,&quot;color_type&quot;:1,&quot;theme_color_indexes&quot;:[7,8,7,8,7,8]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4_2"/>
  <p:tag name="KSO_WM_UNIT_INDEX" val="1_4_2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K&amp;P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7CAFDF655427C749814513AC4B5E3611" ma:contentTypeVersion="14" ma:contentTypeDescription="建立新的文件。" ma:contentTypeScope="" ma:versionID="b84cee4f0b2239c27cddc49da216075a">
  <xsd:schema xmlns:xsd="http://www.w3.org/2001/XMLSchema" xmlns:xs="http://www.w3.org/2001/XMLSchema" xmlns:p="http://schemas.microsoft.com/office/2006/metadata/properties" xmlns:ns2="5d0f8b0b-9019-4e2a-86f1-ea88882442dc" xmlns:ns3="a726c2be-f3b9-49c8-b37e-a53ca544b707" targetNamespace="http://schemas.microsoft.com/office/2006/metadata/properties" ma:root="true" ma:fieldsID="9efb14914b84869f6f237b68b9cfdc4a" ns2:_="" ns3:_="">
    <xsd:import namespace="5d0f8b0b-9019-4e2a-86f1-ea88882442dc"/>
    <xsd:import namespace="a726c2be-f3b9-49c8-b37e-a53ca544b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f8b0b-9019-4e2a-86f1-ea888824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6c2be-f3b9-49c8-b37e-a53ca544b7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48d840-6b6c-43cd-a732-3cbbd9b384b3}" ma:internalName="TaxCatchAll" ma:showField="CatchAllData" ma:web="a726c2be-f3b9-49c8-b37e-a53ca544b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26c2be-f3b9-49c8-b37e-a53ca544b707" xsi:nil="true"/>
    <lcf76f155ced4ddcb4097134ff3c332f xmlns="5d0f8b0b-9019-4e2a-86f1-ea88882442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3B6802-D51A-41A8-82C1-75359BAFD63B}"/>
</file>

<file path=customXml/itemProps2.xml><?xml version="1.0" encoding="utf-8"?>
<ds:datastoreItem xmlns:ds="http://schemas.openxmlformats.org/officeDocument/2006/customXml" ds:itemID="{97757984-AC99-4865-9A64-FC9D1449FDF7}"/>
</file>

<file path=customXml/itemProps3.xml><?xml version="1.0" encoding="utf-8"?>
<ds:datastoreItem xmlns:ds="http://schemas.openxmlformats.org/officeDocument/2006/customXml" ds:itemID="{9EA90A04-57ED-411A-BA1E-52A7E5778270}"/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TM02900720[[fn=要素]]</Template>
  <TotalTime>549</TotalTime>
  <Words>1105</Words>
  <Application>Microsoft Office PowerPoint</Application>
  <PresentationFormat>寬螢幕</PresentationFormat>
  <Paragraphs>99</Paragraphs>
  <Slides>13</Slides>
  <Notes>7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13</vt:i4>
      </vt:variant>
    </vt:vector>
  </HeadingPairs>
  <TitlesOfParts>
    <vt:vector size="22" baseType="lpstr">
      <vt:lpstr>Calibri</vt:lpstr>
      <vt:lpstr>微軟正黑體</vt:lpstr>
      <vt:lpstr>Wingdings 2</vt:lpstr>
      <vt:lpstr>微软雅黑</vt:lpstr>
      <vt:lpstr>Times New Roman</vt:lpstr>
      <vt:lpstr>Calibri Light</vt:lpstr>
      <vt:lpstr>Arial</vt:lpstr>
      <vt:lpstr>HDOfficeLightV0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作者</cp:lastModifiedBy>
  <cp:revision>224</cp:revision>
  <dcterms:created xsi:type="dcterms:W3CDTF">2019-06-19T02:08:00Z</dcterms:created>
  <dcterms:modified xsi:type="dcterms:W3CDTF">2026-06-09T07:54:33Z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E25458DE51BE4CCB93F04F4EA9F153F4_13</vt:lpwstr>
  </property>
  <property fmtid="{D5CDD505-2E9C-101B-9397-08002B2CF9AE}" pid="4" name="ContentTypeId">
    <vt:lpwstr>0x0101007CAFDF655427C749814513AC4B5E3611</vt:lpwstr>
  </property>
</Properties>
</file>